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2" r:id="rId14"/>
    <p:sldId id="27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8" d="100"/>
          <a:sy n="88" d="100"/>
        </p:scale>
        <p:origin x="-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A3FDA-CBBF-E140-82BF-3E5738F9B566}" type="datetimeFigureOut">
              <a:rPr lang="en-US" smtClean="0"/>
              <a:t>1/14/09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BD860C-AE24-EA47-91C5-E479336966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D860C-AE24-EA47-91C5-E4793369668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D860C-AE24-EA47-91C5-E4793369668E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D860C-AE24-EA47-91C5-E4793369668E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E32A-1F85-8C43-B63C-51FB118AC600}" type="datetimeFigureOut">
              <a:rPr lang="en-US" smtClean="0"/>
              <a:t>1/14/09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97C2-0005-2F42-B4F5-B8ABE0A336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E32A-1F85-8C43-B63C-51FB118AC600}" type="datetimeFigureOut">
              <a:rPr lang="en-US" smtClean="0"/>
              <a:t>1/14/09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97C2-0005-2F42-B4F5-B8ABE0A336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E32A-1F85-8C43-B63C-51FB118AC600}" type="datetimeFigureOut">
              <a:rPr lang="en-US" smtClean="0"/>
              <a:t>1/14/09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97C2-0005-2F42-B4F5-B8ABE0A336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E32A-1F85-8C43-B63C-51FB118AC600}" type="datetimeFigureOut">
              <a:rPr lang="en-US" smtClean="0"/>
              <a:t>1/14/09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97C2-0005-2F42-B4F5-B8ABE0A336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E32A-1F85-8C43-B63C-51FB118AC600}" type="datetimeFigureOut">
              <a:rPr lang="en-US" smtClean="0"/>
              <a:t>1/14/09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97C2-0005-2F42-B4F5-B8ABE0A336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E32A-1F85-8C43-B63C-51FB118AC600}" type="datetimeFigureOut">
              <a:rPr lang="en-US" smtClean="0"/>
              <a:t>1/14/09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97C2-0005-2F42-B4F5-B8ABE0A336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E32A-1F85-8C43-B63C-51FB118AC600}" type="datetimeFigureOut">
              <a:rPr lang="en-US" smtClean="0"/>
              <a:t>1/14/09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97C2-0005-2F42-B4F5-B8ABE0A336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E32A-1F85-8C43-B63C-51FB118AC600}" type="datetimeFigureOut">
              <a:rPr lang="en-US" smtClean="0"/>
              <a:t>1/14/09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97C2-0005-2F42-B4F5-B8ABE0A336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E32A-1F85-8C43-B63C-51FB118AC600}" type="datetimeFigureOut">
              <a:rPr lang="en-US" smtClean="0"/>
              <a:t>1/14/09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97C2-0005-2F42-B4F5-B8ABE0A336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E32A-1F85-8C43-B63C-51FB118AC600}" type="datetimeFigureOut">
              <a:rPr lang="en-US" smtClean="0"/>
              <a:t>1/14/09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97C2-0005-2F42-B4F5-B8ABE0A336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E32A-1F85-8C43-B63C-51FB118AC600}" type="datetimeFigureOut">
              <a:rPr lang="en-US" smtClean="0"/>
              <a:t>1/14/09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97C2-0005-2F42-B4F5-B8ABE0A336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FE32A-1F85-8C43-B63C-51FB118AC600}" type="datetimeFigureOut">
              <a:rPr lang="en-US" smtClean="0"/>
              <a:t>1/14/09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297C2-0005-2F42-B4F5-B8ABE0A336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hyperlink" Target="http://www.cusd.chico.k12.ca.us/~bsilva/projects/imperialism/fonseca.htm" TargetMode="External"/><Relationship Id="rId4" Type="http://schemas.openxmlformats.org/officeDocument/2006/relationships/hyperlink" Target="http://wsu.edu/~dee/OTTOMAN/OTTOMAN1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usd.chico.k12.ca.us/~bsilva/projects/scramble/fashoda.htm" TargetMode="External"/><Relationship Id="rId3" Type="http://schemas.openxmlformats.org/officeDocument/2006/relationships/hyperlink" Target="http://www.britannica.com/EBchecked/topic/443787/Treaty-of-Paris" TargetMode="External"/><Relationship Id="rId5" Type="http://schemas.openxmlformats.org/officeDocument/2006/relationships/hyperlink" Target="http://www.worldhistory.abc-clio.com/Eras/Display.aspx?storyid=118584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XzCOlPHFmc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lihan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349584" y="139784"/>
            <a:ext cx="4368632" cy="66294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Imperialism in the Middle East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Harin Lee, Suzie Kim, Andrew W. Yoon, Keanu </a:t>
            </a:r>
            <a:r>
              <a:rPr lang="en-US" dirty="0" err="1" smtClean="0">
                <a:solidFill>
                  <a:schemeClr val="bg1"/>
                </a:solidFill>
              </a:rPr>
              <a:t>Tacluyan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French?</a:t>
            </a:r>
            <a:endParaRPr lang="en-US" dirty="0"/>
          </a:p>
        </p:txBody>
      </p:sp>
      <p:pic>
        <p:nvPicPr>
          <p:cNvPr id="5" name="Picture 4" descr="the-suez-canal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2438400"/>
            <a:ext cx="3581400" cy="4085247"/>
          </a:xfrm>
          <a:prstGeom prst="snip2DiagRect">
            <a:avLst>
              <a:gd name="adj1" fmla="val 18579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Lost the Suez Canal</a:t>
            </a:r>
          </a:p>
          <a:p>
            <a:r>
              <a:rPr lang="en-US" dirty="0" smtClean="0"/>
              <a:t>Retreated from the </a:t>
            </a:r>
            <a:r>
              <a:rPr lang="en-US" dirty="0" err="1" smtClean="0"/>
              <a:t>Fashoda</a:t>
            </a:r>
            <a:r>
              <a:rPr lang="en-US" dirty="0" smtClean="0"/>
              <a:t> Incident</a:t>
            </a:r>
          </a:p>
          <a:p>
            <a:r>
              <a:rPr lang="en-US" dirty="0" smtClean="0"/>
              <a:t>Practically lost Morocco</a:t>
            </a:r>
          </a:p>
          <a:p>
            <a:r>
              <a:rPr lang="en-US" dirty="0" smtClean="0"/>
              <a:t>British owned almost everything they wanted</a:t>
            </a:r>
          </a:p>
          <a:p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990600" y="5256212"/>
            <a:ext cx="6096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90600" y="488846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Suez Canal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ian Gulf Region.gif"/>
          <p:cNvPicPr>
            <a:picLocks noChangeAspect="1"/>
          </p:cNvPicPr>
          <p:nvPr/>
        </p:nvPicPr>
        <p:blipFill>
          <a:blip r:embed="rId2"/>
          <a:srcRect l="10656" t="23333" b="16667"/>
          <a:stretch>
            <a:fillRect/>
          </a:stretch>
        </p:blipFill>
        <p:spPr>
          <a:xfrm>
            <a:off x="3841704" y="2438400"/>
            <a:ext cx="4845096" cy="411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Russia and Britain competed</a:t>
            </a:r>
          </a:p>
          <a:p>
            <a:r>
              <a:rPr lang="en-US" dirty="0" smtClean="0"/>
              <a:t>Russia:</a:t>
            </a:r>
          </a:p>
          <a:p>
            <a:pPr lvl="1"/>
            <a:r>
              <a:rPr lang="en-US" dirty="0" smtClean="0"/>
              <a:t>To gain the Persian Gulf hence the Indian Ocean</a:t>
            </a:r>
          </a:p>
          <a:p>
            <a:r>
              <a:rPr lang="en-US" dirty="0" smtClean="0"/>
              <a:t>Britain:</a:t>
            </a:r>
          </a:p>
          <a:p>
            <a:pPr lvl="1"/>
            <a:r>
              <a:rPr lang="en-US" dirty="0" smtClean="0"/>
              <a:t>Oil (for boats)</a:t>
            </a:r>
          </a:p>
          <a:p>
            <a:pPr lvl="1"/>
            <a:r>
              <a:rPr lang="en-US" dirty="0" smtClean="0"/>
              <a:t>Afghanistan for a buffer between India and Russia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67400" y="5029200"/>
            <a:ext cx="1600200" cy="36933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PERSIAN GULF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Eventually…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Britain would take over at least ¼ of the world</a:t>
            </a:r>
          </a:p>
          <a:p>
            <a:r>
              <a:rPr lang="en-US" dirty="0" smtClean="0"/>
              <a:t>Little could be done with other countries</a:t>
            </a:r>
            <a:endParaRPr lang="en-US" dirty="0"/>
          </a:p>
        </p:txBody>
      </p:sp>
      <p:pic>
        <p:nvPicPr>
          <p:cNvPr id="4" name="Picture 3" descr="eart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2743200"/>
            <a:ext cx="3886206" cy="3908413"/>
          </a:xfrm>
          <a:prstGeom prst="rect">
            <a:avLst/>
          </a:prstGeom>
          <a:effectLst>
            <a:glow rad="228600">
              <a:schemeClr val="accent1">
                <a:alpha val="75000"/>
              </a:schemeClr>
            </a:glow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7" name="Chord 6"/>
          <p:cNvSpPr/>
          <p:nvPr/>
        </p:nvSpPr>
        <p:spPr>
          <a:xfrm rot="17587966">
            <a:off x="2895600" y="3048000"/>
            <a:ext cx="3429000" cy="3352800"/>
          </a:xfrm>
          <a:prstGeom prst="chord">
            <a:avLst>
              <a:gd name="adj1" fmla="val 5288054"/>
              <a:gd name="adj2" fmla="val 13438055"/>
            </a:avLst>
          </a:prstGeom>
          <a:solidFill>
            <a:schemeClr val="accent2">
              <a:lumMod val="75000"/>
              <a:alpha val="54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/>
          </a:bodyPr>
          <a:lstStyle/>
          <a:p>
            <a:r>
              <a:rPr lang="en-US" dirty="0" smtClean="0"/>
              <a:t>Ottomans:</a:t>
            </a:r>
          </a:p>
          <a:p>
            <a:pPr lvl="1"/>
            <a:r>
              <a:rPr lang="en-US" dirty="0" smtClean="0"/>
              <a:t>Lost power and land</a:t>
            </a:r>
          </a:p>
          <a:p>
            <a:pPr lvl="1"/>
            <a:r>
              <a:rPr lang="en-US" dirty="0" smtClean="0"/>
              <a:t>Eventually dissolve</a:t>
            </a:r>
          </a:p>
          <a:p>
            <a:r>
              <a:rPr lang="en-US" dirty="0" smtClean="0"/>
              <a:t>Persia:</a:t>
            </a:r>
          </a:p>
          <a:p>
            <a:pPr lvl="1"/>
            <a:r>
              <a:rPr lang="en-US" dirty="0" smtClean="0"/>
              <a:t>Very little power</a:t>
            </a:r>
          </a:p>
          <a:p>
            <a:pPr lvl="1"/>
            <a:r>
              <a:rPr lang="en-US" dirty="0" smtClean="0"/>
              <a:t>Owned by the British</a:t>
            </a:r>
          </a:p>
          <a:p>
            <a:pPr lvl="1"/>
            <a:r>
              <a:rPr lang="en-US" dirty="0" smtClean="0"/>
              <a:t>Afghanistan would have many wars to come</a:t>
            </a:r>
          </a:p>
          <a:p>
            <a:endParaRPr lang="en-US" dirty="0" smtClean="0"/>
          </a:p>
          <a:p>
            <a:r>
              <a:rPr lang="en-US" dirty="0" smtClean="0"/>
              <a:t>French:</a:t>
            </a:r>
          </a:p>
          <a:p>
            <a:pPr lvl="1"/>
            <a:r>
              <a:rPr lang="en-US" dirty="0" smtClean="0"/>
              <a:t>Lost to Britain</a:t>
            </a:r>
          </a:p>
          <a:p>
            <a:pPr lvl="1"/>
            <a:r>
              <a:rPr lang="en-US" dirty="0" smtClean="0"/>
              <a:t>Lesser power</a:t>
            </a:r>
          </a:p>
          <a:p>
            <a:pPr lvl="1"/>
            <a:r>
              <a:rPr lang="en-US" dirty="0" smtClean="0"/>
              <a:t>Mainly influence over Africa and Pacific islands</a:t>
            </a:r>
          </a:p>
          <a:p>
            <a:r>
              <a:rPr lang="en-US" dirty="0" smtClean="0"/>
              <a:t>Russia:</a:t>
            </a:r>
          </a:p>
          <a:p>
            <a:pPr lvl="1"/>
            <a:r>
              <a:rPr lang="en-US" dirty="0" smtClean="0"/>
              <a:t>Lost to Britain</a:t>
            </a:r>
          </a:p>
          <a:p>
            <a:pPr lvl="1"/>
            <a:r>
              <a:rPr lang="en-US" dirty="0" smtClean="0"/>
              <a:t>Expansion was limited</a:t>
            </a:r>
          </a:p>
          <a:p>
            <a:pPr lvl="1"/>
            <a:r>
              <a:rPr lang="en-US" dirty="0" smtClean="0"/>
              <a:t>Less </a:t>
            </a:r>
            <a:r>
              <a:rPr lang="en-US" dirty="0" err="1" smtClean="0"/>
              <a:t>unfluence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England</a:t>
            </a:r>
          </a:p>
          <a:p>
            <a:pPr lvl="1"/>
            <a:r>
              <a:rPr lang="en-US" dirty="0" smtClean="0"/>
              <a:t>Definite win</a:t>
            </a:r>
          </a:p>
          <a:p>
            <a:pPr lvl="1"/>
            <a:r>
              <a:rPr lang="en-US" dirty="0" smtClean="0"/>
              <a:t>Owned the Suez Canal and oil production</a:t>
            </a:r>
          </a:p>
          <a:p>
            <a:pPr lvl="1"/>
            <a:r>
              <a:rPr lang="en-US" dirty="0" smtClean="0"/>
              <a:t>Could take over the East thereof</a:t>
            </a:r>
          </a:p>
          <a:p>
            <a:pPr lvl="1"/>
            <a:r>
              <a:rPr lang="en-US" dirty="0" smtClean="0"/>
              <a:t>Gain more colonies albeit lost them later</a:t>
            </a:r>
          </a:p>
          <a:p>
            <a:pPr lvl="1"/>
            <a:endParaRPr lang="en-US" dirty="0"/>
          </a:p>
        </p:txBody>
      </p:sp>
      <p:pic>
        <p:nvPicPr>
          <p:cNvPr id="4" name="Picture 3" descr="big_union_ja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4215769"/>
            <a:ext cx="4191000" cy="236009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http://www.cusd.chico.k12.ca.us/~bsilva/projects/scramble/fashoda.htm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http://www.britannica.com/EBchecked/topic/443787/Treaty-of-Paris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http://wsu.edu/~dee/OTTOMAN/OTTOMAN1.HTM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http://www.worldhistory.abc-clio.com/Eras/Display.aspx?storyid=1185848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http://www.cusd.chico.k12.ca.us/~bsilva/projects/imperialism/fonseca.htm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The Victims:</a:t>
            </a:r>
          </a:p>
          <a:p>
            <a:pPr lvl="1"/>
            <a:r>
              <a:rPr lang="en-US" dirty="0" smtClean="0"/>
              <a:t>The Ottomans (Turks)</a:t>
            </a:r>
          </a:p>
          <a:p>
            <a:pPr lvl="1"/>
            <a:r>
              <a:rPr lang="en-US" dirty="0" smtClean="0"/>
              <a:t>The Persians</a:t>
            </a:r>
          </a:p>
          <a:p>
            <a:pPr lvl="1"/>
            <a:r>
              <a:rPr lang="en-US" dirty="0" smtClean="0"/>
              <a:t>Africans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24400" y="1600200"/>
            <a:ext cx="411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Bullies: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British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French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lang="en-US" sz="2800" dirty="0" smtClean="0"/>
              <a:t>Russians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Spices</a:t>
            </a:r>
          </a:p>
          <a:p>
            <a:r>
              <a:rPr lang="en-US" dirty="0" smtClean="0"/>
              <a:t>Silk</a:t>
            </a:r>
          </a:p>
          <a:p>
            <a:r>
              <a:rPr lang="en-US" dirty="0" smtClean="0"/>
              <a:t>Wood</a:t>
            </a:r>
          </a:p>
          <a:p>
            <a:r>
              <a:rPr lang="en-US" dirty="0" smtClean="0"/>
              <a:t>Game</a:t>
            </a:r>
          </a:p>
          <a:p>
            <a:r>
              <a:rPr lang="en-US" dirty="0" smtClean="0"/>
              <a:t>Oil</a:t>
            </a:r>
          </a:p>
          <a:p>
            <a:r>
              <a:rPr lang="en-US" dirty="0" smtClean="0"/>
              <a:t>Transportation route</a:t>
            </a:r>
            <a:endParaRPr lang="en-US" dirty="0"/>
          </a:p>
        </p:txBody>
      </p:sp>
      <p:pic>
        <p:nvPicPr>
          <p:cNvPr id="5" name="Picture 4" descr="banana silk color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553200" y="4117065"/>
            <a:ext cx="2590800" cy="2740935"/>
          </a:xfrm>
          <a:prstGeom prst="rect">
            <a:avLst/>
          </a:prstGeom>
          <a:effectLst/>
        </p:spPr>
      </p:pic>
      <p:pic>
        <p:nvPicPr>
          <p:cNvPr id="6" name="Picture 5" descr="spices.png"/>
          <p:cNvPicPr>
            <a:picLocks noChangeAspect="1"/>
          </p:cNvPicPr>
          <p:nvPr/>
        </p:nvPicPr>
        <p:blipFill>
          <a:blip r:embed="rId4"/>
          <a:srcRect r="21428"/>
          <a:stretch>
            <a:fillRect/>
          </a:stretch>
        </p:blipFill>
        <p:spPr>
          <a:xfrm>
            <a:off x="6629400" y="1417638"/>
            <a:ext cx="2514600" cy="3200400"/>
          </a:xfrm>
          <a:prstGeom prst="rect">
            <a:avLst/>
          </a:prstGeom>
          <a:effectLst/>
        </p:spPr>
      </p:pic>
      <p:pic>
        <p:nvPicPr>
          <p:cNvPr id="7" name="Picture 6" descr="tusk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194260">
            <a:off x="5997682" y="-124704"/>
            <a:ext cx="2820821" cy="4393803"/>
          </a:xfrm>
          <a:prstGeom prst="rect">
            <a:avLst/>
          </a:prstGeom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Rulers of the time: Nicholas I, Alexander II</a:t>
            </a:r>
            <a:endParaRPr lang="en-US" dirty="0"/>
          </a:p>
        </p:txBody>
      </p:sp>
      <p:pic>
        <p:nvPicPr>
          <p:cNvPr id="4" name="Picture 3" descr="Tsar_Nicholas_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304" y="2362200"/>
            <a:ext cx="2995295" cy="405683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4" descr="russia-alexander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199" y="2362200"/>
            <a:ext cx="3505201" cy="410997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Sea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oute to the Mediterranean and then the orient </a:t>
            </a:r>
            <a:endParaRPr lang="en-US" dirty="0"/>
          </a:p>
        </p:txBody>
      </p:sp>
      <p:pic>
        <p:nvPicPr>
          <p:cNvPr id="4" name="Picture 3" descr="BlackSeaMap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819400"/>
            <a:ext cx="6096000" cy="36576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rot="10800000" flipV="1">
            <a:off x="4572000" y="2819400"/>
            <a:ext cx="2590800" cy="1676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28600" y="5334000"/>
            <a:ext cx="3124200" cy="228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249383">
            <a:off x="141320" y="5029163"/>
            <a:ext cx="17526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Great Britain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9679008">
            <a:off x="5833932" y="2861791"/>
            <a:ext cx="1325360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Russia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Ottomans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Turkish</a:t>
            </a:r>
          </a:p>
          <a:p>
            <a:r>
              <a:rPr lang="en-US" dirty="0" smtClean="0"/>
              <a:t>Owned much of the countries located near the Mediterranean</a:t>
            </a:r>
          </a:p>
          <a:p>
            <a:r>
              <a:rPr lang="en-US" dirty="0" smtClean="0"/>
              <a:t>Started to decline in power since the 17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Crimean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British/French/Ottoman VS Russia</a:t>
            </a:r>
          </a:p>
          <a:p>
            <a:r>
              <a:rPr lang="en-US" dirty="0" smtClean="0">
                <a:hlinkClick r:id="rId2"/>
              </a:rPr>
              <a:t>http://www.youtube.com/watch?v=pXzCOlPHFmc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Treaty of Paris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Crimea to Russia</a:t>
            </a:r>
          </a:p>
          <a:p>
            <a:r>
              <a:rPr lang="en-US" dirty="0" smtClean="0"/>
              <a:t>Kars to the Ottomans</a:t>
            </a:r>
          </a:p>
          <a:p>
            <a:r>
              <a:rPr lang="en-US" dirty="0" smtClean="0"/>
              <a:t>Black Sea is a DMZ</a:t>
            </a:r>
            <a:endParaRPr lang="en-US" dirty="0"/>
          </a:p>
        </p:txBody>
      </p:sp>
      <p:pic>
        <p:nvPicPr>
          <p:cNvPr id="4" name="Picture 3" descr="136px-Treaty_of_Paris_1856_-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80856" y="0"/>
            <a:ext cx="1563144" cy="6850250"/>
          </a:xfrm>
          <a:prstGeom prst="rect">
            <a:avLst/>
          </a:prstGeom>
        </p:spPr>
      </p:pic>
      <p:pic>
        <p:nvPicPr>
          <p:cNvPr id="5" name="Picture 4" descr="800px-Crimea_Treaty_of_Paris_Medallion_War_Peace_Medallion_1856.png"/>
          <p:cNvPicPr>
            <a:picLocks noChangeAspect="1"/>
          </p:cNvPicPr>
          <p:nvPr/>
        </p:nvPicPr>
        <p:blipFill>
          <a:blip r:embed="rId4"/>
          <a:srcRect t="8445"/>
          <a:stretch>
            <a:fillRect/>
          </a:stretch>
        </p:blipFill>
        <p:spPr>
          <a:xfrm>
            <a:off x="2362200" y="4191000"/>
            <a:ext cx="4773579" cy="2387353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Muhammad Ali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Beat Syria and Arabia</a:t>
            </a:r>
          </a:p>
          <a:p>
            <a:r>
              <a:rPr lang="en-US" dirty="0" smtClean="0"/>
              <a:t>Son followed to build:</a:t>
            </a:r>
          </a:p>
          <a:p>
            <a:pPr lvl="1"/>
            <a:r>
              <a:rPr lang="en-US" dirty="0" smtClean="0"/>
              <a:t>Suez Canal</a:t>
            </a:r>
          </a:p>
          <a:p>
            <a:pPr lvl="1"/>
            <a:r>
              <a:rPr lang="en-US" dirty="0" smtClean="0"/>
              <a:t>1869, opened</a:t>
            </a:r>
          </a:p>
          <a:p>
            <a:pPr lvl="1"/>
            <a:r>
              <a:rPr lang="en-US" dirty="0" smtClean="0"/>
              <a:t>Resulted $450M debt</a:t>
            </a:r>
          </a:p>
        </p:txBody>
      </p:sp>
      <p:pic>
        <p:nvPicPr>
          <p:cNvPr id="4" name="Picture 3" descr="Mehmetali_pach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8100" y="1417638"/>
            <a:ext cx="3568700" cy="439495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415</Words>
  <Application>Microsoft Macintosh PowerPoint</Application>
  <PresentationFormat>On-screen Show (4:3)</PresentationFormat>
  <Paragraphs>90</Paragraphs>
  <Slides>15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Imperialism in the Middle East</vt:lpstr>
      <vt:lpstr>Who?</vt:lpstr>
      <vt:lpstr>Resources</vt:lpstr>
      <vt:lpstr>Russia</vt:lpstr>
      <vt:lpstr>Black Sea</vt:lpstr>
      <vt:lpstr>The Ottomans</vt:lpstr>
      <vt:lpstr>Crimean War</vt:lpstr>
      <vt:lpstr>Treaty of Paris</vt:lpstr>
      <vt:lpstr>Muhammad Ali</vt:lpstr>
      <vt:lpstr>French?</vt:lpstr>
      <vt:lpstr>Persia</vt:lpstr>
      <vt:lpstr>Eventually…</vt:lpstr>
      <vt:lpstr>Consequences</vt:lpstr>
      <vt:lpstr>Consequences</vt:lpstr>
      <vt:lpstr>Bibliography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Imperialism in the Middle East</dc:title>
  <dc:creator>Harin Lee</dc:creator>
  <cp:lastModifiedBy>Harin Lee</cp:lastModifiedBy>
  <cp:revision>45</cp:revision>
  <dcterms:created xsi:type="dcterms:W3CDTF">2009-01-13T18:09:53Z</dcterms:created>
  <dcterms:modified xsi:type="dcterms:W3CDTF">2009-01-13T20:19:26Z</dcterms:modified>
</cp:coreProperties>
</file>